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</p:sldMasterIdLst>
  <p:notesMasterIdLst>
    <p:notesMasterId r:id="rId2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x="9144000" cy="5145088"/>
  <p:notesSz cx="6858000" cy="91440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42" y="3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38762" cy="40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GB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GB" altLang="en-US"/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75013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GB" altLang="en-US"/>
          </a:p>
        </p:txBody>
      </p:sp>
      <p:sp>
        <p:nvSpPr>
          <p:cNvPr id="9225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5012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A1B8B045-0B7F-478C-B306-1E4438D724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18212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EA0DE9-7202-4C17-8666-3ACD4DBB98D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8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C9D5B3-B09D-4780-B81E-4EBA2FE3523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9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E4915EC-5B48-4ABA-9B22-898C3CB1361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33BEBE-CD9E-4935-A013-C759C513FA60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87F478-F5CF-44E9-B910-A3BC9E8EAAB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2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BC67F7-8E33-4DEE-B6F7-5E43CC184302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37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9075" y="812800"/>
            <a:ext cx="7118350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5261CB-F25E-454C-BE89-F5A0CCD5D8F3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48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12427B-CCFB-41E2-9316-6B560CAC176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58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9075" y="812800"/>
            <a:ext cx="7118350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9F31C7-277D-4AB4-BB09-3792BE5E3024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68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9075" y="812800"/>
            <a:ext cx="7118350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6D1696-A2DC-47ED-B473-9568F7DA3ED2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7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9075" y="812800"/>
            <a:ext cx="7118350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7C3F7C-4932-416F-85DA-4255167253E2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8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9075" y="812800"/>
            <a:ext cx="7118350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F5EC48-A6ED-443A-A4CE-D62C1605F810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0C31C6-7C4F-44AB-BA20-99FF14FC731B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EB030-44B0-4C3C-BADE-2CAE8B68E1EF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5214CC-978A-4CE7-8026-EED885595A29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2693A3-ECB6-410D-A596-A9A47AEBC07A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880F9A-95CB-400B-A35C-45ED9F670247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000"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A8C3D69-63E6-4E7D-A423-D0D1C671327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594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39809F4-0827-4112-A552-C3F1ABB825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004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9C3F8A9-5DEF-4297-88EC-3FA30B361D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452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B24422-E2A7-4C47-9D37-1332FF3BA3A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232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91D3572-BCF7-489D-BBC0-F858948F2A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930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4D63ACF-8D80-4C59-BA9E-A3412448AB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9439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E5003AB-709E-48C9-A2B4-2DBA06C51E8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5569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DDBC155-3A83-42B0-95E9-A728D7D50D7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015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70F6389-09B7-40A6-9A0B-5A6A4063FC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256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830AD51-5C52-4B3A-A445-B7F8B22DB2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694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8763" y="1203325"/>
            <a:ext cx="2071687" cy="3387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0525" y="1203325"/>
            <a:ext cx="6065838" cy="3387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41681C-B467-4E89-B701-5E48F19ABB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9546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5" y="1819275"/>
            <a:ext cx="8215313" cy="9271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8523288" y="4672013"/>
            <a:ext cx="541337" cy="436562"/>
          </a:xfrm>
        </p:spPr>
        <p:txBody>
          <a:bodyPr/>
          <a:lstStyle>
            <a:lvl1pPr>
              <a:defRPr/>
            </a:lvl1pPr>
          </a:lstStyle>
          <a:p>
            <a:fld id="{05750C99-1EF4-4701-846D-56F54C9826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2563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1174AC8-6D8F-4907-B9E3-B400106E15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2168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B666FA6-F8DB-4741-A966-B7465B0C2B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3561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02BDD15-9690-49E2-9E6B-32748237DA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7869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5ECA6E6-E1A5-48F0-9946-2280996F89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0123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9A6133-450D-4436-B5FF-CEFE952916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5775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AB05ECA-9B03-46E7-AB9C-F07DD2369E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5593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9A2672F-5FA9-4B81-916E-03BF190AE1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5921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ACC1E9B-E168-461B-806B-8ED2434A24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1223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BCB6079-CBA0-455E-9112-654BF91E72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5464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5903599-6872-4A7E-B959-26FA838D100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9637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488950"/>
            <a:ext cx="2055812" cy="4102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88950"/>
            <a:ext cx="6015038" cy="4102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CD03A23-A79D-4DD5-98C9-B56794F995C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9455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80EEBC-707E-4887-8F58-4F285A77BD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15599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891036A-707F-4E15-ACA4-D4889BFC54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83903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D8F2051-6769-43D4-BAC4-08EC82E4CB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3831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38DA947-8450-4910-AAF6-62C921D1B9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747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C0C96D-D93D-44BF-8B6F-50050FEDBD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04198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277ED8E-A841-4B85-9C27-C8384D91C9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77361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D665721-E207-4383-93FD-DDA2970F858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8476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E81D3C9-F398-4F74-AAD6-E580FC4673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22938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7199586-5C5F-43C6-B0AA-25182A6E887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30166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D05B42E-75DA-44DB-8C68-9C7BE3FBF4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83769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1203325"/>
            <a:ext cx="2055812" cy="3387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3325"/>
            <a:ext cx="6015038" cy="3387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4A6D2E0-5E08-4D73-8E8A-ECCB03D7747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34639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B374DB4-E0F8-40E9-9812-550B952F7F1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9430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B3498BE-F8FF-49FC-BE03-00EE41D7A6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41073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51994EC-0F90-4AEC-979E-B7FBAD52B2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3181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919288"/>
            <a:ext cx="1919287" cy="297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3175" y="1919288"/>
            <a:ext cx="1920875" cy="297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1BDE3A6-F0DF-480A-9521-18524616A21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25699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E6EE4ED-8938-4023-B971-763E2107166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16582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0CF63A9-AA3C-4023-B55A-B7550776D7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81577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E07ABE6-8525-486F-80B1-F99B30AA45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84257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750ABBA-AA8C-4620-B23B-5456D2DD0F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32920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28A5238-B15D-4F85-A2E1-47D6BE5464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63377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78ED4DB-BD3C-44BC-9BDA-1919971AFC8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48024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4163" y="738188"/>
            <a:ext cx="2052637" cy="30967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738188"/>
            <a:ext cx="6010275" cy="30967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B081B11-8B10-4595-A08C-0D7885723C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70681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5E49EEC-642D-4128-814A-6D2BB3FA21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19674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7965B9E-1639-4E13-9341-BD1CD60DE6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3035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2AA3835-389B-4903-87F9-9E40AD1218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92253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919288"/>
            <a:ext cx="4030662" cy="3041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550" y="1919288"/>
            <a:ext cx="4032250" cy="3041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D7DAA8E-8F1E-4121-9C6E-D5371C13C4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902896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21B8C8A-4410-4269-86B4-09A459D96B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43330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940EA99-A7D9-480F-83AC-DC40DD108A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53352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7D1C00-351B-48E9-B5C6-C88B426930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16563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8BDE668-5B35-4D7F-B861-D58A3FEE8F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02440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92A8FA8-58C8-40D6-A503-113611BE93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75052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2C6ABD2-E92C-45E3-BE1B-B27691FD91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93220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4163" y="738188"/>
            <a:ext cx="2052637" cy="4222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738188"/>
            <a:ext cx="6010275" cy="4222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6DE936F-ABCF-4E93-8B8C-D62F5923B4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22543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264E795-BC38-4E79-8718-C9F063C1281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9107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3A5FEAF-C9BA-47FF-B0F2-DEE7DD3C69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68890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4F629A-B550-463F-86DD-85E559E90E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23993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03325"/>
            <a:ext cx="4035425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6BE8126-A530-4453-9900-AAA8969934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14567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28C1BB1-2FC4-4CD1-8B71-7A5A1D5E06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34564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E26C5D1-9D65-4838-9493-14D441DC38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05301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796D75A-C6AD-42BD-B38A-159B2E8DFC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61936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9B2DA54-D837-4B48-8A78-CD033510BD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92198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FDE5CE2-1AF9-4A07-B601-4E93FF18D4B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67963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D9A0DDC-A6D4-4621-BAB6-18B3612473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278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204788"/>
            <a:ext cx="2055812" cy="43862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4788"/>
            <a:ext cx="6015038" cy="43862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3DAE5BB-60A6-440A-9DBE-57116093A6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0701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C76E684-0450-4960-897C-853D694F57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62023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834FE59-6DE3-4072-9A5B-2FCDD2BAC8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70663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331A1ED-63DD-40C2-BCB9-342184FFCB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78678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0300" y="-12425363"/>
            <a:ext cx="1838325" cy="2998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1025" y="-12425363"/>
            <a:ext cx="1839913" cy="2998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8F2C212-E783-4C26-80EB-C9C4E6E7DA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203846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6449B62-51A5-49FF-AFDA-CC77768AB5C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66871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5F118BC-ED1F-4B0D-8456-D1F30C42DA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64433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A4D54D1-5E86-48ED-B0C2-4C9B5A53F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79694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9D43D53-D0B1-4873-A4E5-A71BEE59DE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72747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A70E23A-DD2D-4078-A668-A34AF225C6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15083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74FA2AE-EE1E-4497-B459-420F49837A5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70660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5275" y="-12425363"/>
            <a:ext cx="2125663" cy="2998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113" y="-12425363"/>
            <a:ext cx="6227762" cy="2998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12BF302-5B6A-45E7-ACC0-088BB382B0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05088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3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6238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7465189-A56A-4060-A154-99054C5FAA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39389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C1862C-7358-44C3-BAFA-168F28BDDA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38440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4903D5A-7A60-4EEB-8991-74266C79CC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47619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5425" y="1465263"/>
            <a:ext cx="1323975" cy="34142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1800" y="1465263"/>
            <a:ext cx="1325563" cy="34142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EB04985-D198-4FA9-B710-A4DCA28B81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18086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0F6DD6A-5F19-484F-B55C-87D2C243B1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31872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56CEF90-3E97-46FD-9304-AE4514D0AD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49340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F282961-C670-4A97-AD10-6A78915C904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93713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253D71E-8C77-4A53-B5A4-8EDDCEF590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6820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D4E0D92-ED42-4D96-A646-72A3E5581C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97268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F4F3B20-4B46-4979-99DA-FBE3A7538E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998607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27275" y="357188"/>
            <a:ext cx="700088" cy="35250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5425" y="357188"/>
            <a:ext cx="1949450" cy="35250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86D22EE-22B3-422F-8167-EDE984BB19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155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AutoShape 1"/>
          <p:cNvSpPr>
            <a:spLocks noChangeArrowheads="1"/>
          </p:cNvSpPr>
          <p:nvPr/>
        </p:nvSpPr>
        <p:spPr bwMode="auto">
          <a:xfrm>
            <a:off x="8247063" y="4246563"/>
            <a:ext cx="896937" cy="896937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8247063" y="4246563"/>
            <a:ext cx="896937" cy="896937"/>
          </a:xfrm>
          <a:prstGeom prst="roundRect">
            <a:avLst>
              <a:gd name="adj" fmla="val 16667"/>
            </a:avLst>
          </a:prstGeom>
          <a:solidFill>
            <a:srgbClr val="FFFFFF">
              <a:alpha val="68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1819275"/>
            <a:ext cx="821531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72013"/>
            <a:ext cx="541337" cy="43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9BAC483B-C20B-4734-9380-FF09BC72516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325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2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744" r:id="rId12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90538" y="488950"/>
            <a:ext cx="6219825" cy="408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92650"/>
            <a:ext cx="541337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400">
                <a:solidFill>
                  <a:srgbClr val="FFFFFF"/>
                </a:solidFill>
                <a:cs typeface="+mn-cs"/>
              </a:defRPr>
            </a:lvl1pPr>
          </a:lstStyle>
          <a:p>
            <a:fld id="{FC4BD133-771B-4F78-BC94-AE5FF18C357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325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2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2065338"/>
            <a:ext cx="82153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92650"/>
            <a:ext cx="541337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400">
                <a:solidFill>
                  <a:srgbClr val="FFFFFF"/>
                </a:solidFill>
                <a:cs typeface="+mn-cs"/>
              </a:defRPr>
            </a:lvl1pPr>
          </a:lstStyle>
          <a:p>
            <a:fld id="{F152BD5A-68FD-4FFE-A40A-A5FB7441F010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325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2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FFFFFF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 rot="10800000">
            <a:off x="0" y="1692275"/>
            <a:ext cx="9144000" cy="3457575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685925"/>
            <a:ext cx="9144000" cy="10795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100000">
                <a:srgbClr val="999999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738188"/>
            <a:ext cx="8215312" cy="7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1488" y="1919288"/>
            <a:ext cx="3992562" cy="2978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694238" y="1919288"/>
            <a:ext cx="3998912" cy="270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 marL="858838" indent="-320675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 marL="1290638" indent="-282575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 marL="1722438" indent="-211138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 marL="2154238" indent="-212725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611438" indent="-212725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3068638" indent="-212725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525838" indent="-212725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983038" indent="-212725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1400">
                <a:cs typeface="Arial" charset="0"/>
              </a:rPr>
              <a:t>Click to edit the outline text format</a:t>
            </a:r>
          </a:p>
          <a:p>
            <a:pPr lvl="1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altLang="en-US" sz="1400">
                <a:cs typeface="Arial" charset="0"/>
              </a:rPr>
              <a:t>Second Outline Level</a:t>
            </a:r>
          </a:p>
          <a:p>
            <a:pPr lvl="2">
              <a:lnSpc>
                <a:spcPct val="100000"/>
              </a:lnSpc>
              <a:buSzPct val="75000"/>
              <a:buFont typeface="Symbol" charset="2"/>
              <a:buChar char=""/>
            </a:pPr>
            <a:r>
              <a:rPr lang="en-GB" altLang="en-US" sz="1400">
                <a:cs typeface="Arial" charset="0"/>
              </a:rPr>
              <a:t>Third Outline Level</a:t>
            </a:r>
          </a:p>
          <a:p>
            <a:pPr lvl="3"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en-GB" altLang="en-US" sz="1400">
                <a:cs typeface="Arial" charset="0"/>
              </a:rPr>
              <a:t>Fourth Outline Level</a:t>
            </a:r>
          </a:p>
          <a:p>
            <a:pPr lvl="4">
              <a:lnSpc>
                <a:spcPct val="100000"/>
              </a:lnSpc>
              <a:buSzPct val="75000"/>
              <a:buFont typeface="Symbol" charset="2"/>
              <a:buChar char=""/>
            </a:pPr>
            <a:r>
              <a:rPr lang="en-GB" altLang="en-US" sz="1400">
                <a:cs typeface="Arial" charset="0"/>
              </a:rPr>
              <a:t>Fifth Outline Level</a:t>
            </a:r>
          </a:p>
          <a:p>
            <a:pPr lvl="4">
              <a:lnSpc>
                <a:spcPct val="100000"/>
              </a:lnSpc>
              <a:buSzPct val="75000"/>
              <a:buFont typeface="Symbol" charset="2"/>
              <a:buChar char=""/>
            </a:pPr>
            <a:r>
              <a:rPr lang="en-GB" altLang="en-US" sz="1400">
                <a:cs typeface="Arial" charset="0"/>
              </a:rPr>
              <a:t>Sixth Outline Level</a:t>
            </a:r>
          </a:p>
          <a:p>
            <a:pPr lvl="4">
              <a:lnSpc>
                <a:spcPct val="100000"/>
              </a:lnSpc>
              <a:buSzPct val="75000"/>
              <a:buFont typeface="Symbol" charset="2"/>
              <a:buChar char=""/>
            </a:pPr>
            <a:r>
              <a:rPr lang="en-GB" altLang="en-US" sz="1400">
                <a:cs typeface="Arial" charset="0"/>
              </a:rPr>
              <a:t>Seventh Outline Level</a:t>
            </a:r>
          </a:p>
          <a:p>
            <a:pPr lvl="4">
              <a:lnSpc>
                <a:spcPct val="100000"/>
              </a:lnSpc>
              <a:buSzPct val="75000"/>
              <a:buFont typeface="Symbol" charset="2"/>
              <a:buChar char=""/>
            </a:pPr>
            <a:r>
              <a:rPr lang="en-GB" altLang="en-US" sz="1400">
                <a:cs typeface="Arial" charset="0"/>
              </a:rPr>
              <a:t>Eighth Outline Level</a:t>
            </a:r>
          </a:p>
          <a:p>
            <a:pPr lvl="4">
              <a:lnSpc>
                <a:spcPct val="100000"/>
              </a:lnSpc>
              <a:buSzPct val="75000"/>
              <a:buFont typeface="Symbol" charset="2"/>
              <a:buChar char=""/>
            </a:pPr>
            <a:r>
              <a:rPr lang="en-GB" altLang="en-US" sz="1400">
                <a:cs typeface="Arial" charset="0"/>
              </a:rPr>
              <a:t>Ninth Outline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92650"/>
            <a:ext cx="541337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fld id="{E6659893-A662-4DBB-9B7C-CDCE81308A5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 rot="10800000">
            <a:off x="0" y="1692275"/>
            <a:ext cx="9144000" cy="3457575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685925"/>
            <a:ext cx="9144000" cy="10795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100000">
                <a:srgbClr val="999999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738188"/>
            <a:ext cx="8215312" cy="7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1488" y="1919288"/>
            <a:ext cx="8215312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92650"/>
            <a:ext cx="541337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fld id="{5D09226D-0C0F-47CE-B984-A067CDD7FD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92650"/>
            <a:ext cx="541337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fld id="{14AA6121-9149-445D-A6CF-0F67EE05A20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4788"/>
            <a:ext cx="8223250" cy="85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325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2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 rot="5400000">
            <a:off x="1953418" y="2516982"/>
            <a:ext cx="5141913" cy="10795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100000">
                <a:srgbClr val="999999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5113" y="1231900"/>
            <a:ext cx="40386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40300" y="-12425363"/>
            <a:ext cx="3830638" cy="2998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92650"/>
            <a:ext cx="541337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400">
                <a:solidFill>
                  <a:srgbClr val="FFFFFF"/>
                </a:solidFill>
                <a:cs typeface="+mn-cs"/>
              </a:defRPr>
            </a:lvl1pPr>
          </a:lstStyle>
          <a:p>
            <a:fld id="{24B60DDE-E114-431D-86A6-519990FA205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 rot="10800000">
            <a:off x="3276600" y="6350"/>
            <a:ext cx="5867400" cy="514350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 rot="16200000">
            <a:off x="758825" y="2517775"/>
            <a:ext cx="5143500" cy="10795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100000">
                <a:srgbClr val="999999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357188"/>
            <a:ext cx="28019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5425" y="1465263"/>
            <a:ext cx="2801938" cy="3414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523288" y="4692650"/>
            <a:ext cx="541337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fld id="{2389AA58-F387-4B48-8899-16AB2971AD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3025" y="3867150"/>
            <a:ext cx="8221663" cy="93345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4000"/>
              <a:t>Eilish McColgan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3025" y="4621213"/>
            <a:ext cx="8221663" cy="549275"/>
          </a:xfrm>
          <a:ln/>
        </p:spPr>
        <p:txBody>
          <a:bodyPr lIns="91440" tIns="91440" rIns="91440" bIns="91440"/>
          <a:lstStyle/>
          <a:p>
            <a:pPr indent="-338138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2400"/>
              <a:t>Olympic 5,000m athlete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65100"/>
            <a:ext cx="5962650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246063" y="179388"/>
            <a:ext cx="5334000" cy="4859337"/>
          </a:xfrm>
          <a:prstGeom prst="rect">
            <a:avLst/>
          </a:prstGeom>
          <a:solidFill>
            <a:srgbClr val="4A86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 marL="457200" indent="-404813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800" b="1">
                <a:solidFill>
                  <a:srgbClr val="FFFFFF"/>
                </a:solidFill>
                <a:cs typeface="Arial" charset="0"/>
              </a:rPr>
              <a:t>Double Olympian</a:t>
            </a:r>
            <a:br>
              <a:rPr lang="en-GB" altLang="en-US" sz="2800" b="1">
                <a:solidFill>
                  <a:srgbClr val="FFFFFF"/>
                </a:solidFill>
                <a:cs typeface="Arial" charset="0"/>
              </a:rPr>
            </a:br>
            <a:r>
              <a:rPr lang="en-GB" altLang="en-US" sz="2800" b="1">
                <a:solidFill>
                  <a:srgbClr val="FFFFFF"/>
                </a:solidFill>
                <a:cs typeface="Arial" charset="0"/>
              </a:rPr>
              <a:t>Rio 2016, London 2012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endParaRPr lang="en-GB" altLang="en-US" sz="28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800" b="1">
                <a:solidFill>
                  <a:srgbClr val="FFFFFF"/>
                </a:solidFill>
                <a:cs typeface="Arial" charset="0"/>
              </a:rPr>
              <a:t>Olympic &amp; World Finalist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endParaRPr lang="en-GB" altLang="en-US" sz="28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800" b="1">
                <a:solidFill>
                  <a:srgbClr val="FFFFFF"/>
                </a:solidFill>
                <a:cs typeface="Arial" charset="0"/>
              </a:rPr>
              <a:t>Scottish Record Holder 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endParaRPr lang="en-GB" altLang="en-US" sz="28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800" b="1">
                <a:solidFill>
                  <a:srgbClr val="FFFFFF"/>
                </a:solidFill>
                <a:cs typeface="Arial" charset="0"/>
              </a:rPr>
              <a:t>3 x British Champion</a:t>
            </a:r>
            <a:br>
              <a:rPr lang="en-GB" altLang="en-US" sz="2800" b="1">
                <a:solidFill>
                  <a:srgbClr val="FFFFFF"/>
                </a:solidFill>
                <a:cs typeface="Arial" charset="0"/>
              </a:rPr>
            </a:br>
            <a:endParaRPr lang="en-GB" altLang="en-US" sz="28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800" b="1">
                <a:solidFill>
                  <a:srgbClr val="FFFFFF"/>
                </a:solidFill>
                <a:cs typeface="Arial" charset="0"/>
              </a:rPr>
              <a:t>European Bronze Medallist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79400" y="179388"/>
            <a:ext cx="5334000" cy="4859337"/>
          </a:xfrm>
          <a:prstGeom prst="rect">
            <a:avLst/>
          </a:prstGeom>
          <a:solidFill>
            <a:srgbClr val="4A86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 marL="457200" indent="-404813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000" b="1">
                <a:solidFill>
                  <a:srgbClr val="FFFFFF"/>
                </a:solidFill>
                <a:cs typeface="Arial" charset="0"/>
              </a:rPr>
              <a:t>Double Olympian</a:t>
            </a:r>
            <a:br>
              <a:rPr lang="en-GB" altLang="en-US" sz="2000" b="1">
                <a:solidFill>
                  <a:srgbClr val="FFFFFF"/>
                </a:solidFill>
                <a:cs typeface="Arial" charset="0"/>
              </a:rPr>
            </a:br>
            <a:r>
              <a:rPr lang="en-GB" altLang="en-US" sz="2000" b="1">
                <a:solidFill>
                  <a:srgbClr val="FFFFFF"/>
                </a:solidFill>
                <a:cs typeface="Arial" charset="0"/>
              </a:rPr>
              <a:t>Rio 2016, London 2012</a:t>
            </a: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None/>
            </a:pPr>
            <a:endParaRPr lang="en-GB" altLang="en-US" sz="20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000" b="1">
                <a:solidFill>
                  <a:srgbClr val="FFFFFF"/>
                </a:solidFill>
                <a:cs typeface="Arial" charset="0"/>
              </a:rPr>
              <a:t>Olympic &amp; World Finalist</a:t>
            </a:r>
            <a:br>
              <a:rPr lang="en-GB" altLang="en-US" sz="2000" b="1">
                <a:solidFill>
                  <a:srgbClr val="FFFFFF"/>
                </a:solidFill>
                <a:cs typeface="Arial" charset="0"/>
              </a:rPr>
            </a:br>
            <a:endParaRPr lang="en-GB" altLang="en-US" sz="20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000" b="1">
                <a:solidFill>
                  <a:srgbClr val="FFFFFF"/>
                </a:solidFill>
                <a:cs typeface="Arial" charset="0"/>
              </a:rPr>
              <a:t>Scottish Record Holder </a:t>
            </a: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None/>
            </a:pPr>
            <a:endParaRPr lang="en-GB" altLang="en-US" sz="20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000" b="1">
                <a:solidFill>
                  <a:srgbClr val="FFFFFF"/>
                </a:solidFill>
                <a:cs typeface="Arial" charset="0"/>
              </a:rPr>
              <a:t>3 x British Champion</a:t>
            </a:r>
            <a:br>
              <a:rPr lang="en-GB" altLang="en-US" sz="2000" b="1">
                <a:solidFill>
                  <a:srgbClr val="FFFFFF"/>
                </a:solidFill>
                <a:cs typeface="Arial" charset="0"/>
              </a:rPr>
            </a:br>
            <a:endParaRPr lang="en-GB" altLang="en-US" sz="2000" b="1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en-GB" altLang="en-US" sz="2000" b="1">
                <a:solidFill>
                  <a:srgbClr val="FFFFFF"/>
                </a:solidFill>
                <a:cs typeface="Arial" charset="0"/>
              </a:rPr>
              <a:t>European Bronze Medallist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179388"/>
            <a:ext cx="4819650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" y="69850"/>
            <a:ext cx="7497763" cy="500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938713" y="196850"/>
            <a:ext cx="4014787" cy="150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4000">
                <a:solidFill>
                  <a:srgbClr val="FFFFFF"/>
                </a:solidFill>
                <a:cs typeface="Arial" charset="0"/>
              </a:rPr>
              <a:t>What is the 5,000m?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505325" y="1697038"/>
            <a:ext cx="4122738" cy="206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2400">
                <a:solidFill>
                  <a:srgbClr val="FFFFFF"/>
                </a:solidFill>
                <a:latin typeface="Roboto" charset="0"/>
              </a:rPr>
              <a:t>12 AND A HALF LAPS AROUND A TRACK.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71488" y="738188"/>
            <a:ext cx="8221662" cy="766762"/>
          </a:xfrm>
          <a:ln/>
        </p:spPr>
        <p:txBody>
          <a:bodyPr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500"/>
              <a:t>Where did it all begin?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71488" y="1919288"/>
            <a:ext cx="3998912" cy="2709862"/>
          </a:xfrm>
          <a:ln/>
        </p:spPr>
        <p:txBody>
          <a:bodyPr/>
          <a:lstStyle/>
          <a:p>
            <a:pPr marL="431800" indent="-319088">
              <a:lnSpc>
                <a:spcPct val="100000"/>
              </a:lnSpc>
              <a:spcAft>
                <a:spcPct val="0"/>
              </a:spcAft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en-GB" altLang="en-US" sz="1800"/>
              <a:t>Primary School Cross Country</a:t>
            </a:r>
          </a:p>
          <a:p>
            <a:pPr marL="431800" indent="-319088">
              <a:lnSpc>
                <a:spcPct val="100000"/>
              </a:lnSpc>
              <a:spcAft>
                <a:spcPct val="0"/>
              </a:spcAft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en-GB" altLang="en-US" sz="1800"/>
          </a:p>
          <a:p>
            <a:pPr marL="431800" indent="-319088">
              <a:lnSpc>
                <a:spcPct val="100000"/>
              </a:lnSpc>
              <a:spcAft>
                <a:spcPct val="0"/>
              </a:spcAft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en-GB" altLang="en-US" sz="1800"/>
              <a:t>Age 13, joined the Dundee Hawkhill Harriers.</a:t>
            </a:r>
          </a:p>
          <a:p>
            <a:pPr marL="431800" indent="-319088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en-GB" altLang="en-US" sz="1800"/>
          </a:p>
          <a:p>
            <a:pPr marL="431800" indent="-319088">
              <a:lnSpc>
                <a:spcPct val="100000"/>
              </a:lnSpc>
              <a:spcAft>
                <a:spcPct val="0"/>
              </a:spcAft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en-GB" altLang="en-US" sz="1800"/>
              <a:t>Played loads of sports. </a:t>
            </a:r>
          </a:p>
          <a:p>
            <a:pPr marL="431800" indent="-319088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en-GB" altLang="en-US" sz="1800"/>
          </a:p>
          <a:p>
            <a:pPr marL="431800" indent="-319088">
              <a:lnSpc>
                <a:spcPct val="100000"/>
              </a:lnSpc>
              <a:spcAft>
                <a:spcPct val="0"/>
              </a:spcAft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en-GB" altLang="en-US" sz="1800"/>
              <a:t>Started with the hurdles, javelin and high jump.</a:t>
            </a:r>
          </a:p>
        </p:txBody>
      </p:sp>
      <p:cxnSp>
        <p:nvCxnSpPr>
          <p:cNvPr id="13315" name="AutoShape 3"/>
          <p:cNvCxnSpPr>
            <a:cxnSpLocks noChangeShapeType="1"/>
          </p:cNvCxnSpPr>
          <p:nvPr/>
        </p:nvCxnSpPr>
        <p:spPr bwMode="auto">
          <a:xfrm flipH="1">
            <a:off x="509588" y="4552950"/>
            <a:ext cx="8147050" cy="1588"/>
          </a:xfrm>
          <a:prstGeom prst="bentConnector3">
            <a:avLst>
              <a:gd name="adj1" fmla="val 50000"/>
            </a:avLst>
          </a:prstGeom>
          <a:noFill/>
          <a:ln w="19080">
            <a:solidFill>
              <a:srgbClr val="4285F4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0"/>
            <a:ext cx="410368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204788" y="268288"/>
            <a:ext cx="4116387" cy="14684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3600">
                <a:cs typeface="Arial" charset="0"/>
              </a:rPr>
              <a:t>What does it take to reach the top?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-179388" y="1260475"/>
            <a:ext cx="3594101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Hard training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303963" y="142875"/>
            <a:ext cx="3055937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Resilience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87375" y="2465388"/>
            <a:ext cx="2552700" cy="156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Positivity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-280988" y="3678238"/>
            <a:ext cx="3197226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Planning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916238" y="1830388"/>
            <a:ext cx="25527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Recovery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6300788" y="3633788"/>
            <a:ext cx="2820987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Support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778500" y="1657350"/>
            <a:ext cx="35941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Personal Best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4319588" y="1050925"/>
            <a:ext cx="3794125" cy="146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Determination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2143125" y="3217863"/>
            <a:ext cx="2820988" cy="156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Focus</a:t>
            </a: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3967163" y="2519363"/>
            <a:ext cx="35941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Healthy Eating</a:t>
            </a: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3975100" y="3932238"/>
            <a:ext cx="2552700" cy="156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3200" b="1">
                <a:solidFill>
                  <a:srgbClr val="FFFFFF"/>
                </a:solidFill>
                <a:latin typeface="Coming Soon" charset="0"/>
              </a:rPr>
              <a:t>Effort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2065338"/>
            <a:ext cx="8220075" cy="1011237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5000"/>
              <a:t>Top Tip Number 1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0"/>
            <a:ext cx="5940425" cy="514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2065338"/>
            <a:ext cx="8220075" cy="1011237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5000"/>
              <a:t>Top Tip Number 2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71488" y="738188"/>
            <a:ext cx="8220075" cy="765175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500"/>
              <a:t>Rest and Recovery!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1800"/>
            <a:ext cx="6119813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300788" y="1584325"/>
            <a:ext cx="2879725" cy="327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endParaRPr lang="en-GB" altLang="en-US" sz="2500"/>
          </a:p>
          <a:p>
            <a:pPr>
              <a:buClrTx/>
              <a:buFontTx/>
              <a:buNone/>
            </a:pPr>
            <a:r>
              <a:rPr lang="en-GB" altLang="en-US" sz="2500"/>
              <a:t>9 hours sleep every night! </a:t>
            </a:r>
          </a:p>
          <a:p>
            <a:pPr>
              <a:buClrTx/>
              <a:buFontTx/>
              <a:buNone/>
            </a:pPr>
            <a:endParaRPr lang="en-GB" altLang="en-US" sz="2500"/>
          </a:p>
          <a:p>
            <a:pPr>
              <a:buClrTx/>
              <a:buFontTx/>
              <a:buNone/>
            </a:pPr>
            <a:r>
              <a:rPr lang="en-GB" altLang="en-US" sz="2500"/>
              <a:t>1 hour nap when in hard training blocks!</a:t>
            </a:r>
          </a:p>
          <a:p>
            <a:pPr>
              <a:buClrTx/>
              <a:buFontTx/>
              <a:buNone/>
            </a:pPr>
            <a:endParaRPr lang="en-GB" altLang="en-US" sz="2500"/>
          </a:p>
          <a:p>
            <a:pPr>
              <a:buClrTx/>
              <a:buFontTx/>
              <a:buNone/>
            </a:pPr>
            <a:r>
              <a:rPr lang="en-GB" altLang="en-US" sz="2500"/>
              <a:t>Friday rest day!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2065338"/>
            <a:ext cx="8220075" cy="1011237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5000"/>
              <a:t>Top Tip Number 3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60363" y="247650"/>
            <a:ext cx="8220075" cy="1011238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4000"/>
              <a:t>Hard Work and Dedication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3325"/>
            <a:ext cx="8228013" cy="3392488"/>
          </a:xfrm>
          <a:ln/>
        </p:spPr>
        <p:txBody>
          <a:bodyPr/>
          <a:lstStyle/>
          <a:p>
            <a:pPr indent="-338138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500"/>
          </a:p>
          <a:p>
            <a:pPr indent="-338138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2500"/>
              <a:t>Training twice a day, 6 days a week. </a:t>
            </a:r>
          </a:p>
          <a:p>
            <a:pPr indent="-338138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500"/>
          </a:p>
          <a:p>
            <a:pPr indent="-338138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2500"/>
              <a:t>Spending months away from home. </a:t>
            </a:r>
          </a:p>
          <a:p>
            <a:pPr indent="-338138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2500"/>
          </a:p>
          <a:p>
            <a:pPr indent="-338138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2500"/>
              <a:t>Sacrificing family birthdays and friends parties.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09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9050" y="0"/>
            <a:ext cx="9161463" cy="5143500"/>
          </a:xfrm>
          <a:prstGeom prst="rect">
            <a:avLst/>
          </a:prstGeom>
          <a:solidFill>
            <a:srgbClr val="4285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88" y="0"/>
            <a:ext cx="458311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449513" y="3048000"/>
            <a:ext cx="2022475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>
                <a:solidFill>
                  <a:srgbClr val="4285F4"/>
                </a:solidFill>
                <a:cs typeface="Arial" charset="0"/>
              </a:rPr>
              <a:t>Ronny Reader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-1320800" y="0"/>
            <a:ext cx="8520113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  <a:buClrTx/>
              <a:buFontTx/>
              <a:buNone/>
            </a:pPr>
            <a:r>
              <a:rPr lang="en-GB" altLang="en-US" sz="3600" b="1">
                <a:cs typeface="Arial" charset="0"/>
              </a:rPr>
              <a:t>Meet loads of new people!</a:t>
            </a:r>
            <a:br>
              <a:rPr lang="en-GB" altLang="en-US" sz="3600" b="1">
                <a:cs typeface="Arial" charset="0"/>
              </a:rPr>
            </a:br>
            <a:endParaRPr lang="en-GB" altLang="en-US" sz="3600" b="1">
              <a:cs typeface="Arial" charset="0"/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0725"/>
            <a:ext cx="4500563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0"/>
            <a:ext cx="459422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940300" y="723900"/>
            <a:ext cx="3836988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Brazil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India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France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USA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Kenya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Qatar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Japan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France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Spain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Russia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cs typeface="Arial" charset="0"/>
              </a:rPr>
              <a:t>Czech Republic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877888" y="1568450"/>
            <a:ext cx="2692400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4200" b="1">
                <a:cs typeface="Arial" charset="0"/>
              </a:rPr>
              <a:t>Travel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4200" b="1">
                <a:cs typeface="Arial" charset="0"/>
              </a:rPr>
              <a:t>The 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4200" b="1">
                <a:cs typeface="Arial" charset="0"/>
              </a:rPr>
              <a:t>World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30238" y="139700"/>
            <a:ext cx="6226175" cy="193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4600" b="1">
                <a:solidFill>
                  <a:srgbClr val="FFFFFF"/>
                </a:solidFill>
                <a:cs typeface="Arial" charset="0"/>
              </a:rPr>
              <a:t>Injuries!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285750"/>
            <a:ext cx="34194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33388" y="1901825"/>
            <a:ext cx="4402137" cy="28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solidFill>
                  <a:srgbClr val="FFFFFF"/>
                </a:solidFill>
                <a:cs typeface="Arial" charset="0"/>
              </a:rPr>
              <a:t>2011 - Broken Navicular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endParaRPr lang="en-GB" altLang="en-US" sz="1400">
              <a:cs typeface="Arial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solidFill>
                  <a:srgbClr val="FFFFFF"/>
                </a:solidFill>
                <a:cs typeface="Arial" charset="0"/>
              </a:rPr>
              <a:t>2015 - Broken Ankle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endParaRPr lang="en-GB" altLang="en-US" sz="1400">
              <a:cs typeface="Arial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solidFill>
                  <a:srgbClr val="FFFFFF"/>
                </a:solidFill>
                <a:cs typeface="Arial" charset="0"/>
              </a:rPr>
              <a:t>2 surgeries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endParaRPr lang="en-GB" altLang="en-US" sz="1400">
              <a:cs typeface="Arial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2400">
                <a:solidFill>
                  <a:srgbClr val="FFFFFF"/>
                </a:solidFill>
                <a:cs typeface="Arial" charset="0"/>
              </a:rPr>
              <a:t>7 screws and a metal plate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38100"/>
            <a:ext cx="7612063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079500" y="3959225"/>
            <a:ext cx="7273925" cy="104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3000" b="1">
                <a:cs typeface="Arial" charset="0"/>
              </a:rPr>
              <a:t>   TO BECOME BETTER, FASTER AND    STRONGER! 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893763" y="128588"/>
            <a:ext cx="7485062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3000" b="1">
                <a:cs typeface="Arial" charset="0"/>
              </a:rPr>
              <a:t>   OVERCOMING FAILURE AND MISTAKES….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263525" y="204788"/>
            <a:ext cx="2808288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2800">
                <a:cs typeface="Arial" charset="0"/>
              </a:rPr>
              <a:t>TIPS FOR THE TOP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337050" y="514350"/>
            <a:ext cx="3752850" cy="962025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2600">
                <a:cs typeface="Arial" charset="0"/>
              </a:rPr>
              <a:t>Eat Healthily</a:t>
            </a:r>
          </a:p>
        </p:txBody>
      </p:sp>
      <p:cxnSp>
        <p:nvCxnSpPr>
          <p:cNvPr id="26627" name="AutoShape 3"/>
          <p:cNvCxnSpPr>
            <a:cxnSpLocks noChangeShapeType="1"/>
          </p:cNvCxnSpPr>
          <p:nvPr/>
        </p:nvCxnSpPr>
        <p:spPr bwMode="auto">
          <a:xfrm>
            <a:off x="6215063" y="1476375"/>
            <a:ext cx="1587" cy="615950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42424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337050" y="2090738"/>
            <a:ext cx="3752850" cy="962025"/>
          </a:xfrm>
          <a:prstGeom prst="rect">
            <a:avLst/>
          </a:prstGeom>
          <a:solidFill>
            <a:srgbClr val="4285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2600">
                <a:cs typeface="Arial" charset="0"/>
              </a:rPr>
              <a:t>Sleep/Recover</a:t>
            </a:r>
          </a:p>
        </p:txBody>
      </p:sp>
      <p:cxnSp>
        <p:nvCxnSpPr>
          <p:cNvPr id="26629" name="AutoShape 5"/>
          <p:cNvCxnSpPr>
            <a:cxnSpLocks noChangeShapeType="1"/>
          </p:cNvCxnSpPr>
          <p:nvPr/>
        </p:nvCxnSpPr>
        <p:spPr bwMode="auto">
          <a:xfrm>
            <a:off x="6215063" y="3052763"/>
            <a:ext cx="1587" cy="614362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42424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337050" y="3667125"/>
            <a:ext cx="3752850" cy="962025"/>
          </a:xfrm>
          <a:prstGeom prst="rect">
            <a:avLst/>
          </a:prstGeom>
          <a:solidFill>
            <a:srgbClr val="0277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en-GB" altLang="en-US" sz="2600">
                <a:cs typeface="Arial" charset="0"/>
              </a:rPr>
              <a:t>Dedication</a:t>
            </a:r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4288"/>
            <a:ext cx="4337050" cy="289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0"/>
            <a:ext cx="917416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-663575" y="2527300"/>
            <a:ext cx="3351213" cy="294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ctr">
              <a:lnSpc>
                <a:spcPct val="100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4000" b="1">
                <a:cs typeface="Arial" charset="0"/>
              </a:rPr>
              <a:t>NEVER</a:t>
            </a:r>
            <a:br>
              <a:rPr lang="en-GB" altLang="en-US" sz="4000" b="1">
                <a:cs typeface="Arial" charset="0"/>
              </a:rPr>
            </a:br>
            <a:r>
              <a:rPr lang="en-GB" altLang="en-US" sz="4000" b="1">
                <a:cs typeface="Arial" charset="0"/>
              </a:rPr>
              <a:t> GIVE UP!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88900" y="192088"/>
            <a:ext cx="2687638" cy="168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50813" y="220663"/>
            <a:ext cx="3103562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4000" b="1">
                <a:cs typeface="Arial" charset="0"/>
              </a:rPr>
              <a:t>Dream</a:t>
            </a:r>
            <a:br>
              <a:rPr lang="en-GB" altLang="en-US" sz="4000" b="1">
                <a:cs typeface="Arial" charset="0"/>
              </a:rPr>
            </a:br>
            <a:r>
              <a:rPr lang="en-GB" altLang="en-US" sz="4000" b="1">
                <a:cs typeface="Arial" charset="0"/>
              </a:rPr>
              <a:t> Big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84200" y="1876425"/>
            <a:ext cx="71755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buClrTx/>
              <a:buFontTx/>
              <a:buNone/>
            </a:pPr>
            <a:r>
              <a:rPr lang="en-GB" altLang="en-US" sz="4000" b="1">
                <a:cs typeface="Arial" charset="0"/>
              </a:rPr>
              <a:t>&amp;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34717</TotalTime>
  <Words>226</Words>
  <Application>Microsoft Office PowerPoint</Application>
  <PresentationFormat>Custom</PresentationFormat>
  <Paragraphs>106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Times New Roman</vt:lpstr>
      <vt:lpstr>Arial</vt:lpstr>
      <vt:lpstr>Arial Unicode MS</vt:lpstr>
      <vt:lpstr>Wingdings</vt:lpstr>
      <vt:lpstr>Symbol</vt:lpstr>
      <vt:lpstr>Roboto</vt:lpstr>
      <vt:lpstr>Coming Soon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Eilish McColgan</vt:lpstr>
      <vt:lpstr>PowerPoint Presentation</vt:lpstr>
      <vt:lpstr>PowerPoint Presentation</vt:lpstr>
      <vt:lpstr>Where did it all begin?</vt:lpstr>
      <vt:lpstr>PowerPoint Presentation</vt:lpstr>
      <vt:lpstr>Top Tip Number 1</vt:lpstr>
      <vt:lpstr>PowerPoint Presentation</vt:lpstr>
      <vt:lpstr>Top Tip Number 2</vt:lpstr>
      <vt:lpstr>Rest and Recovery!</vt:lpstr>
      <vt:lpstr>Top Tip Number 3</vt:lpstr>
      <vt:lpstr>Hard Work and Dedication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Eilish McColgan</dc:title>
  <dc:creator>Barbara Jones</dc:creator>
  <cp:lastModifiedBy>Barbara Jones</cp:lastModifiedBy>
  <cp:revision>1</cp:revision>
  <cp:lastPrinted>1601-01-01T00:00:00Z</cp:lastPrinted>
  <dcterms:created xsi:type="dcterms:W3CDTF">1601-01-01T00:00:00Z</dcterms:created>
  <dcterms:modified xsi:type="dcterms:W3CDTF">2018-10-01T13:59:29Z</dcterms:modified>
</cp:coreProperties>
</file>